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753" r:id="rId5"/>
    <p:sldId id="1748" r:id="rId6"/>
    <p:sldId id="1750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159F42D8-0C78-40E9-BF86-5180F034E727}"/>
    <pc:docChg chg="delSld">
      <pc:chgData name="Devina Shryane" userId="6990cb02-8000-4350-8b62-40cedb7a5f09" providerId="ADAL" clId="{159F42D8-0C78-40E9-BF86-5180F034E727}" dt="2023-10-01T13:56:37.606" v="12" actId="2696"/>
      <pc:docMkLst>
        <pc:docMk/>
      </pc:docMkLst>
      <pc:sldChg chg="del">
        <pc:chgData name="Devina Shryane" userId="6990cb02-8000-4350-8b62-40cedb7a5f09" providerId="ADAL" clId="{159F42D8-0C78-40E9-BF86-5180F034E727}" dt="2023-10-01T13:56:25.382" v="6" actId="2696"/>
        <pc:sldMkLst>
          <pc:docMk/>
          <pc:sldMk cId="0" sldId="1749"/>
        </pc:sldMkLst>
      </pc:sldChg>
      <pc:sldChg chg="del">
        <pc:chgData name="Devina Shryane" userId="6990cb02-8000-4350-8b62-40cedb7a5f09" providerId="ADAL" clId="{159F42D8-0C78-40E9-BF86-5180F034E727}" dt="2023-10-01T13:56:21.503" v="4" actId="2696"/>
        <pc:sldMkLst>
          <pc:docMk/>
          <pc:sldMk cId="0" sldId="1751"/>
        </pc:sldMkLst>
      </pc:sldChg>
      <pc:sldChg chg="del">
        <pc:chgData name="Devina Shryane" userId="6990cb02-8000-4350-8b62-40cedb7a5f09" providerId="ADAL" clId="{159F42D8-0C78-40E9-BF86-5180F034E727}" dt="2023-10-01T13:56:23.379" v="5" actId="2696"/>
        <pc:sldMkLst>
          <pc:docMk/>
          <pc:sldMk cId="0" sldId="1752"/>
        </pc:sldMkLst>
      </pc:sldChg>
      <pc:sldChg chg="del">
        <pc:chgData name="Devina Shryane" userId="6990cb02-8000-4350-8b62-40cedb7a5f09" providerId="ADAL" clId="{159F42D8-0C78-40E9-BF86-5180F034E727}" dt="2023-10-01T13:56:29.257" v="8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159F42D8-0C78-40E9-BF86-5180F034E727}" dt="2023-10-01T13:56:31.181" v="9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159F42D8-0C78-40E9-BF86-5180F034E727}" dt="2023-10-01T13:56:33.333" v="10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159F42D8-0C78-40E9-BF86-5180F034E727}" dt="2023-10-01T13:56:12.782" v="0" actId="2696"/>
        <pc:sldMkLst>
          <pc:docMk/>
          <pc:sldMk cId="363409992" sldId="1764"/>
        </pc:sldMkLst>
      </pc:sldChg>
      <pc:sldChg chg="del">
        <pc:chgData name="Devina Shryane" userId="6990cb02-8000-4350-8b62-40cedb7a5f09" providerId="ADAL" clId="{159F42D8-0C78-40E9-BF86-5180F034E727}" dt="2023-10-01T13:56:15.453" v="1" actId="2696"/>
        <pc:sldMkLst>
          <pc:docMk/>
          <pc:sldMk cId="4251403360" sldId="1765"/>
        </pc:sldMkLst>
      </pc:sldChg>
      <pc:sldChg chg="del">
        <pc:chgData name="Devina Shryane" userId="6990cb02-8000-4350-8b62-40cedb7a5f09" providerId="ADAL" clId="{159F42D8-0C78-40E9-BF86-5180F034E727}" dt="2023-10-01T13:56:17.467" v="2" actId="2696"/>
        <pc:sldMkLst>
          <pc:docMk/>
          <pc:sldMk cId="2872825731" sldId="1766"/>
        </pc:sldMkLst>
      </pc:sldChg>
      <pc:sldChg chg="del">
        <pc:chgData name="Devina Shryane" userId="6990cb02-8000-4350-8b62-40cedb7a5f09" providerId="ADAL" clId="{159F42D8-0C78-40E9-BF86-5180F034E727}" dt="2023-10-01T13:56:19.540" v="3" actId="2696"/>
        <pc:sldMkLst>
          <pc:docMk/>
          <pc:sldMk cId="2748037701" sldId="1767"/>
        </pc:sldMkLst>
      </pc:sldChg>
      <pc:sldChg chg="del">
        <pc:chgData name="Devina Shryane" userId="6990cb02-8000-4350-8b62-40cedb7a5f09" providerId="ADAL" clId="{159F42D8-0C78-40E9-BF86-5180F034E727}" dt="2023-10-01T13:56:35.409" v="11" actId="2696"/>
        <pc:sldMkLst>
          <pc:docMk/>
          <pc:sldMk cId="812674693" sldId="1773"/>
        </pc:sldMkLst>
      </pc:sldChg>
      <pc:sldChg chg="del">
        <pc:chgData name="Devina Shryane" userId="6990cb02-8000-4350-8b62-40cedb7a5f09" providerId="ADAL" clId="{159F42D8-0C78-40E9-BF86-5180F034E727}" dt="2023-10-01T13:56:37.606" v="12" actId="2696"/>
        <pc:sldMkLst>
          <pc:docMk/>
          <pc:sldMk cId="2360703726" sldId="1774"/>
        </pc:sldMkLst>
      </pc:sldChg>
      <pc:sldChg chg="del">
        <pc:chgData name="Devina Shryane" userId="6990cb02-8000-4350-8b62-40cedb7a5f09" providerId="ADAL" clId="{159F42D8-0C78-40E9-BF86-5180F034E727}" dt="2023-10-01T13:56:27.352" v="7" actId="2696"/>
        <pc:sldMkLst>
          <pc:docMk/>
          <pc:sldMk cId="1106933910" sldId="1779"/>
        </pc:sldMkLst>
      </pc:sldChg>
    </pc:docChg>
  </pc:docChgLst>
  <pc:docChgLst>
    <pc:chgData name="Devina Shryane" userId="6990cb02-8000-4350-8b62-40cedb7a5f09" providerId="ADAL" clId="{F8FEACAD-1D8B-4832-A141-9A65DC4F47DF}"/>
    <pc:docChg chg="delSld">
      <pc:chgData name="Devina Shryane" userId="6990cb02-8000-4350-8b62-40cedb7a5f09" providerId="ADAL" clId="{F8FEACAD-1D8B-4832-A141-9A65DC4F47DF}" dt="2023-10-02T20:58:06.438" v="4" actId="2696"/>
      <pc:docMkLst>
        <pc:docMk/>
      </pc:docMkLst>
      <pc:sldChg chg="del">
        <pc:chgData name="Devina Shryane" userId="6990cb02-8000-4350-8b62-40cedb7a5f09" providerId="ADAL" clId="{F8FEACAD-1D8B-4832-A141-9A65DC4F47DF}" dt="2023-10-02T20:58:02.641" v="3" actId="47"/>
        <pc:sldMkLst>
          <pc:docMk/>
          <pc:sldMk cId="2275088728" sldId="256"/>
        </pc:sldMkLst>
      </pc:sldChg>
      <pc:sldChg chg="del">
        <pc:chgData name="Devina Shryane" userId="6990cb02-8000-4350-8b62-40cedb7a5f09" providerId="ADAL" clId="{F8FEACAD-1D8B-4832-A141-9A65DC4F47DF}" dt="2023-10-02T20:57:59.324" v="2" actId="47"/>
        <pc:sldMkLst>
          <pc:docMk/>
          <pc:sldMk cId="0" sldId="1755"/>
        </pc:sldMkLst>
      </pc:sldChg>
      <pc:sldChg chg="del">
        <pc:chgData name="Devina Shryane" userId="6990cb02-8000-4350-8b62-40cedb7a5f09" providerId="ADAL" clId="{F8FEACAD-1D8B-4832-A141-9A65DC4F47DF}" dt="2023-10-02T20:57:59.324" v="2" actId="47"/>
        <pc:sldMkLst>
          <pc:docMk/>
          <pc:sldMk cId="0" sldId="1756"/>
        </pc:sldMkLst>
      </pc:sldChg>
      <pc:sldChg chg="del">
        <pc:chgData name="Devina Shryane" userId="6990cb02-8000-4350-8b62-40cedb7a5f09" providerId="ADAL" clId="{F8FEACAD-1D8B-4832-A141-9A65DC4F47DF}" dt="2023-10-02T20:57:59.324" v="2" actId="47"/>
        <pc:sldMkLst>
          <pc:docMk/>
          <pc:sldMk cId="0" sldId="1757"/>
        </pc:sldMkLst>
      </pc:sldChg>
      <pc:sldChg chg="del">
        <pc:chgData name="Devina Shryane" userId="6990cb02-8000-4350-8b62-40cedb7a5f09" providerId="ADAL" clId="{F8FEACAD-1D8B-4832-A141-9A65DC4F47DF}" dt="2023-10-02T20:57:59.324" v="2" actId="47"/>
        <pc:sldMkLst>
          <pc:docMk/>
          <pc:sldMk cId="0" sldId="1760"/>
        </pc:sldMkLst>
      </pc:sldChg>
      <pc:sldChg chg="del">
        <pc:chgData name="Devina Shryane" userId="6990cb02-8000-4350-8b62-40cedb7a5f09" providerId="ADAL" clId="{F8FEACAD-1D8B-4832-A141-9A65DC4F47DF}" dt="2023-10-02T20:57:46.880" v="0" actId="47"/>
        <pc:sldMkLst>
          <pc:docMk/>
          <pc:sldMk cId="2292297835" sldId="1768"/>
        </pc:sldMkLst>
      </pc:sldChg>
      <pc:sldChg chg="del">
        <pc:chgData name="Devina Shryane" userId="6990cb02-8000-4350-8b62-40cedb7a5f09" providerId="ADAL" clId="{F8FEACAD-1D8B-4832-A141-9A65DC4F47DF}" dt="2023-10-02T20:57:46.880" v="0" actId="47"/>
        <pc:sldMkLst>
          <pc:docMk/>
          <pc:sldMk cId="4075232862" sldId="1769"/>
        </pc:sldMkLst>
      </pc:sldChg>
      <pc:sldChg chg="del">
        <pc:chgData name="Devina Shryane" userId="6990cb02-8000-4350-8b62-40cedb7a5f09" providerId="ADAL" clId="{F8FEACAD-1D8B-4832-A141-9A65DC4F47DF}" dt="2023-10-02T20:57:51.857" v="1" actId="2696"/>
        <pc:sldMkLst>
          <pc:docMk/>
          <pc:sldMk cId="3967704552" sldId="1770"/>
        </pc:sldMkLst>
      </pc:sldChg>
      <pc:sldChg chg="del">
        <pc:chgData name="Devina Shryane" userId="6990cb02-8000-4350-8b62-40cedb7a5f09" providerId="ADAL" clId="{F8FEACAD-1D8B-4832-A141-9A65DC4F47DF}" dt="2023-10-02T20:58:02.641" v="3" actId="47"/>
        <pc:sldMkLst>
          <pc:docMk/>
          <pc:sldMk cId="1679630712" sldId="1771"/>
        </pc:sldMkLst>
      </pc:sldChg>
      <pc:sldChg chg="del">
        <pc:chgData name="Devina Shryane" userId="6990cb02-8000-4350-8b62-40cedb7a5f09" providerId="ADAL" clId="{F8FEACAD-1D8B-4832-A141-9A65DC4F47DF}" dt="2023-10-02T20:58:06.438" v="4" actId="2696"/>
        <pc:sldMkLst>
          <pc:docMk/>
          <pc:sldMk cId="1977086025" sldId="1772"/>
        </pc:sldMkLst>
      </pc:sldChg>
      <pc:sldChg chg="del">
        <pc:chgData name="Devina Shryane" userId="6990cb02-8000-4350-8b62-40cedb7a5f09" providerId="ADAL" clId="{F8FEACAD-1D8B-4832-A141-9A65DC4F47DF}" dt="2023-10-02T20:57:46.880" v="0" actId="47"/>
        <pc:sldMkLst>
          <pc:docMk/>
          <pc:sldMk cId="281677265" sldId="1775"/>
        </pc:sldMkLst>
      </pc:sldChg>
      <pc:sldChg chg="del">
        <pc:chgData name="Devina Shryane" userId="6990cb02-8000-4350-8b62-40cedb7a5f09" providerId="ADAL" clId="{F8FEACAD-1D8B-4832-A141-9A65DC4F47DF}" dt="2023-10-02T20:57:46.880" v="0" actId="47"/>
        <pc:sldMkLst>
          <pc:docMk/>
          <pc:sldMk cId="3453176380" sldId="1776"/>
        </pc:sldMkLst>
      </pc:sldChg>
      <pc:sldChg chg="del">
        <pc:chgData name="Devina Shryane" userId="6990cb02-8000-4350-8b62-40cedb7a5f09" providerId="ADAL" clId="{F8FEACAD-1D8B-4832-A141-9A65DC4F47DF}" dt="2023-10-02T20:57:59.324" v="2" actId="47"/>
        <pc:sldMkLst>
          <pc:docMk/>
          <pc:sldMk cId="707295322" sldId="1777"/>
        </pc:sldMkLst>
      </pc:sldChg>
      <pc:sldChg chg="del">
        <pc:chgData name="Devina Shryane" userId="6990cb02-8000-4350-8b62-40cedb7a5f09" providerId="ADAL" clId="{F8FEACAD-1D8B-4832-A141-9A65DC4F47DF}" dt="2023-10-02T20:58:02.641" v="3" actId="47"/>
        <pc:sldMkLst>
          <pc:docMk/>
          <pc:sldMk cId="444283728" sldId="17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57150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Stone Age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C316A74-1507-413E-A8FC-CD61CD231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086016"/>
              </p:ext>
            </p:extLst>
          </p:nvPr>
        </p:nvGraphicFramePr>
        <p:xfrm>
          <a:off x="234649" y="616292"/>
          <a:ext cx="8658226" cy="58674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71459">
                  <a:extLst>
                    <a:ext uri="{9D8B030D-6E8A-4147-A177-3AD203B41FA5}">
                      <a16:colId xmlns:a16="http://schemas.microsoft.com/office/drawing/2014/main" val="2917586822"/>
                    </a:ext>
                  </a:extLst>
                </a:gridCol>
                <a:gridCol w="2043342">
                  <a:extLst>
                    <a:ext uri="{9D8B030D-6E8A-4147-A177-3AD203B41FA5}">
                      <a16:colId xmlns:a16="http://schemas.microsoft.com/office/drawing/2014/main" val="1832600866"/>
                    </a:ext>
                  </a:extLst>
                </a:gridCol>
                <a:gridCol w="3533674">
                  <a:extLst>
                    <a:ext uri="{9D8B030D-6E8A-4147-A177-3AD203B41FA5}">
                      <a16:colId xmlns:a16="http://schemas.microsoft.com/office/drawing/2014/main" val="87347725"/>
                    </a:ext>
                  </a:extLst>
                </a:gridCol>
                <a:gridCol w="1809751">
                  <a:extLst>
                    <a:ext uri="{9D8B030D-6E8A-4147-A177-3AD203B41FA5}">
                      <a16:colId xmlns:a16="http://schemas.microsoft.com/office/drawing/2014/main" val="3265486483"/>
                    </a:ext>
                  </a:extLst>
                </a:gridCol>
              </a:tblGrid>
              <a:tr h="3048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7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1779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archaeologists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discover our history by looking at artefacts that have been found.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2" marB="45722"/>
                </a:tc>
                <a:tc rowSpan="6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639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artefact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object made by human beings, usually with historical or cultural interest.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700985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Neolithic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later part of the Stone Age and following the Palaeolithic and Mesolithic Age.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1494"/>
                  </a:ext>
                </a:extLst>
              </a:tr>
              <a:tr h="3030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B.C.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Before Christ. The date 250BC means 250 years before Christ was born.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34389"/>
                  </a:ext>
                </a:extLst>
              </a:tr>
              <a:tr h="480137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chronology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ordering of events, for example the Stone, Bronze and Iron Age.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the Stone-age period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1469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tribal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Groups of people who live together.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7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Stone Age period is said to have started around 3 million years ago when humans started to live in Europe.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</a:t>
                      </a:r>
                      <a:endParaRPr lang="en-GB" sz="18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367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hunter-gatherers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mainly live by hunting, fishing and gathering wild fruit.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2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Stone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Age was followed by the Bronze Age period. This is when humans started to use metal.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Skara Brae</a:t>
                      </a:r>
                    </a:p>
                    <a:p>
                      <a:pPr lvl="0"/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The archaeological site found on the Orkney Islands in Scotland. It is a Stone Age village that has been well preserved.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97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shelter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house where Stone Age people would have lived.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24"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Bronze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Age was followed by the Iron Age when tools and weapons became more advanced and were used for farming, hunting and fighting.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ysClr val="windowText" lastClr="000000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334219"/>
                  </a:ext>
                </a:extLst>
              </a:tr>
              <a:tr h="359121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civilization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people live in a large society with a shared culture and rules.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7780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settlement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place where there were several Stone Age shelters, like a small village.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During the Palaeolithic Age (old Stone Age), people gathered food by hunting wild animals and birds, fishing, and collecting fruits and nuts.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239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Stonehenge</a:t>
                      </a:r>
                    </a:p>
                    <a:p>
                      <a:pPr lvl="0"/>
                      <a:r>
                        <a:rPr lang="en-GB" sz="1000" dirty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A famous Stone Age monument in Wiltshire.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609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prey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animal that is hunted by another for food.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During the Neolithic Age (towards end of the Stone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Age), the humans formed settled communities, and domesticated plants and animals for the first time in history.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2400"/>
                  </a:ext>
                </a:extLst>
              </a:tr>
            </a:tbl>
          </a:graphicData>
        </a:graphic>
      </p:graphicFrame>
      <p:pic>
        <p:nvPicPr>
          <p:cNvPr id="517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049"/>
          <a:stretch/>
        </p:blipFill>
        <p:spPr bwMode="auto">
          <a:xfrm>
            <a:off x="3556907" y="612559"/>
            <a:ext cx="3530722" cy="236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4105" y="1123079"/>
            <a:ext cx="8064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0555" y="1123079"/>
            <a:ext cx="982320" cy="117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2" name="Picture 9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5868" y="2307724"/>
            <a:ext cx="1805246" cy="13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02646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57150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 Romans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35DA9500-070C-480E-92BA-3FA484DF5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427779"/>
              </p:ext>
            </p:extLst>
          </p:nvPr>
        </p:nvGraphicFramePr>
        <p:xfrm>
          <a:off x="152400" y="568954"/>
          <a:ext cx="8839200" cy="60138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09147">
                  <a:extLst>
                    <a:ext uri="{9D8B030D-6E8A-4147-A177-3AD203B41FA5}">
                      <a16:colId xmlns:a16="http://schemas.microsoft.com/office/drawing/2014/main" val="3499701032"/>
                    </a:ext>
                  </a:extLst>
                </a:gridCol>
                <a:gridCol w="1974940">
                  <a:extLst>
                    <a:ext uri="{9D8B030D-6E8A-4147-A177-3AD203B41FA5}">
                      <a16:colId xmlns:a16="http://schemas.microsoft.com/office/drawing/2014/main" val="472946240"/>
                    </a:ext>
                  </a:extLst>
                </a:gridCol>
                <a:gridCol w="3357296">
                  <a:extLst>
                    <a:ext uri="{9D8B030D-6E8A-4147-A177-3AD203B41FA5}">
                      <a16:colId xmlns:a16="http://schemas.microsoft.com/office/drawing/2014/main" val="1876050591"/>
                    </a:ext>
                  </a:extLst>
                </a:gridCol>
                <a:gridCol w="2097817">
                  <a:extLst>
                    <a:ext uri="{9D8B030D-6E8A-4147-A177-3AD203B41FA5}">
                      <a16:colId xmlns:a16="http://schemas.microsoft.com/office/drawing/2014/main" val="3216151267"/>
                    </a:ext>
                  </a:extLst>
                </a:gridCol>
              </a:tblGrid>
              <a:tr h="35746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70905"/>
                  </a:ext>
                </a:extLst>
              </a:tr>
              <a:tr h="4060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centurion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commander of a group of 100 Roman soldiers.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509046"/>
                  </a:ext>
                </a:extLst>
              </a:tr>
              <a:tr h="4915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emperor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Roman leader of the Roman Empire during the imperial period.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408960"/>
                  </a:ext>
                </a:extLst>
              </a:tr>
              <a:tr h="62556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aqueduct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large system, like a bridge, for carrying water from one place to another is called an aqueduct.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9396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gladiator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gladiator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was an armed fighter who entertained audiences in the Roman Republic.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09474"/>
                  </a:ext>
                </a:extLst>
              </a:tr>
              <a:tr h="5660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Sticky Knowledge about the Romans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385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Julius Caesar was probably the best known Roman leader. He extended the empire by invading other lands.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542623"/>
                  </a:ext>
                </a:extLst>
              </a:tr>
              <a:tr h="4060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Londinium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This was the Roman name for London.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3315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conquer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To overcome and take control of people or land using military force.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65808"/>
                  </a:ext>
                </a:extLst>
              </a:tr>
              <a:tr h="536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Boudicca was a queen of the British Celtic Iceni Tribe who led an uprising against the occupying forces of the Roman Empire.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82906"/>
                  </a:ext>
                </a:extLst>
              </a:tr>
              <a:tr h="53619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invade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Enter a place or land with the intention of occupying it.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legend tells that Rome was created by two brothers, Romulus and Remus who were abandoned after they were born.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Places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47062"/>
                  </a:ext>
                </a:extLst>
              </a:tr>
              <a:tr h="34362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Romanisation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the countries that the Romans conquered became very much like Rome.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Romans used to eat food like dormice dipped in honey.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Colosseum</a:t>
                      </a:r>
                    </a:p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oval amphitheatre in the centre of Rome which held up to 50,000 people.</a:t>
                      </a: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Hadrian’s Wall</a:t>
                      </a:r>
                    </a:p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long wall built by the Romans across the north of England. It was to keep out the Scots. It is now one of Britain’s most famous tourist attractions.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23749"/>
                  </a:ext>
                </a:extLst>
              </a:tr>
              <a:tr h="6851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senate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Similar to the Roman version of our parliament.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Romans occasionally used a spoon, but they would never use a knife and fork. Rich Romans liked to eat exotic food, such as stork, roast parrot and even flamingo!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29806"/>
                  </a:ext>
                </a:extLst>
              </a:tr>
              <a:tr h="6399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Roman baths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number of rooms designed for bathing, relaxing, and socialising, as used in ancient Rome.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the Romans came to Britain they helped us by creating roads; a written language (which was Latin); introducing coins and even introducing rabbits to our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3198252172"/>
                  </a:ext>
                </a:extLst>
              </a:tr>
            </a:tbl>
          </a:graphicData>
        </a:graphic>
      </p:graphicFrame>
      <p:pic>
        <p:nvPicPr>
          <p:cNvPr id="620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125" y="1119243"/>
            <a:ext cx="973889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Picture 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050" y="1119243"/>
            <a:ext cx="1098550" cy="149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1825" y="2589268"/>
            <a:ext cx="972987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050" y="2714681"/>
            <a:ext cx="10985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1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87"/>
          <a:stretch/>
        </p:blipFill>
        <p:spPr bwMode="auto">
          <a:xfrm>
            <a:off x="3551068" y="559293"/>
            <a:ext cx="3325885" cy="197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164244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Ancient Egypt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63174"/>
              </p:ext>
            </p:extLst>
          </p:nvPr>
        </p:nvGraphicFramePr>
        <p:xfrm>
          <a:off x="242887" y="748652"/>
          <a:ext cx="8658226" cy="54681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80296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362514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2809103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106313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Century Gothic" pitchFamily="34"/>
                        </a:rPr>
                        <a:t>Egyptian Artefacts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3840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archaeologist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discover our history by looking at artefacts that have been found.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pharaohs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word pharaoh originally meant ‘great house’, but came to mean the person who resided in it.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57670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tombs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Ancient Egypt is known for its magnificent and beautiful tombs. The most well known are within the pyramids in the Valley of the Kings.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36829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pyramid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geometrical term that refers to part of the burial complexes for Egyptian pharaohs. 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hieroglyphs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term hieroglyph refers to the fact that it is carving for sacred things, but hieroglyphs were also written on papyrus.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Sticky Egyptian knowledge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022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vizier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vizier in ancient Egypt was the most powerful position after the king. A vizier was the equivalent of a modern</a:t>
                      </a:r>
                      <a:r>
                        <a:rPr lang="en-GB" sz="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day prime minister.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Cleopatra was the last pharaoh of Egypt before the Romans took over. 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0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Exciting books</a:t>
                      </a:r>
                    </a:p>
                  </a:txBody>
                  <a:tcPr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scribe</a:t>
                      </a:r>
                    </a:p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scribe recorded in writing the everyday life and extraordinary happenings in ancient Egypt.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1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Tutankhamen was known as the boy king, famous because his tomb was found in 1922.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8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sarcophagus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Sarcophagus is a Greek word meaning flesh-eating and refers to the mummy case.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Egyptian men and women wore make-up.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98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mummy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Remains of a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body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found inside the carved and brilliantly painted burial case known as a sarcophagus.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970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The Egyptians were the first civilization to invent writing.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5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papyrus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Egyptian plant whose reeds are slit and placed in layers in order to form paper.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531703"/>
                  </a:ext>
                </a:extLst>
              </a:tr>
              <a:tr h="5181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scarab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Scarabs are amulets formed to look like the dung beetle, an animal associated by the ancient Egyptians with life, rebirth and the sun god Re.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09576"/>
                  </a:ext>
                </a:extLst>
              </a:tr>
            </a:tbl>
          </a:graphicData>
        </a:graphic>
      </p:graphicFrame>
      <p:pic>
        <p:nvPicPr>
          <p:cNvPr id="722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1237" y="4247829"/>
            <a:ext cx="971918" cy="107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5" name="Picture 4" descr="Carved Steatite Scarab Amulet - c. 550 B.C. - PD Courtesy of Wikipedia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499" y="1132689"/>
            <a:ext cx="10331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6" name="Picture 5" descr="The Sphinx in front of the Pyramid of Chephren - Marco Di Lauro/Getty Image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000" y="2054784"/>
            <a:ext cx="10366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0075" y="4254644"/>
            <a:ext cx="826055" cy="107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8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825" y="5270652"/>
            <a:ext cx="622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9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0238" y="5268337"/>
            <a:ext cx="6508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0" name="Picture 1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8014" y="5270652"/>
            <a:ext cx="739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1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91689" y="737737"/>
            <a:ext cx="2803136" cy="221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Picture 1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499" y="2854778"/>
            <a:ext cx="10382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3" name="TextBox 17"/>
          <p:cNvSpPr txBox="1">
            <a:spLocks noChangeArrowheads="1"/>
          </p:cNvSpPr>
          <p:nvPr/>
        </p:nvSpPr>
        <p:spPr bwMode="auto">
          <a:xfrm>
            <a:off x="6892925" y="1569245"/>
            <a:ext cx="836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scarab</a:t>
            </a:r>
          </a:p>
        </p:txBody>
      </p:sp>
      <p:sp>
        <p:nvSpPr>
          <p:cNvPr id="7234" name="TextBox 19"/>
          <p:cNvSpPr txBox="1">
            <a:spLocks noChangeArrowheads="1"/>
          </p:cNvSpPr>
          <p:nvPr/>
        </p:nvSpPr>
        <p:spPr bwMode="auto">
          <a:xfrm>
            <a:off x="6892925" y="2404270"/>
            <a:ext cx="836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sphinx</a:t>
            </a:r>
          </a:p>
        </p:txBody>
      </p:sp>
      <p:sp>
        <p:nvSpPr>
          <p:cNvPr id="7235" name="TextBox 20"/>
          <p:cNvSpPr txBox="1">
            <a:spLocks noChangeArrowheads="1"/>
          </p:cNvSpPr>
          <p:nvPr/>
        </p:nvSpPr>
        <p:spPr bwMode="auto">
          <a:xfrm>
            <a:off x="6926262" y="3196433"/>
            <a:ext cx="83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death mask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Props1.xml><?xml version="1.0" encoding="utf-8"?>
<ds:datastoreItem xmlns:ds="http://schemas.openxmlformats.org/officeDocument/2006/customXml" ds:itemID="{EAC7BE41-9231-4B7D-9978-1198D6EE4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5468-D54C-40D0-AF98-4CEFDACDA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61142-0302-4107-8E6F-87619060DDEA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973</Words>
  <Application>Microsoft Office PowerPoint</Application>
  <PresentationFormat>On-screen Show (4:3)</PresentationFormat>
  <Paragraphs>130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</vt:lpstr>
      <vt:lpstr>Office Theme</vt:lpstr>
      <vt:lpstr>Stone Age KS2 Knowledge Mat</vt:lpstr>
      <vt:lpstr>The Romans KS2 Knowledge Mat</vt:lpstr>
      <vt:lpstr>Ancient Egypt KS2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Devina Shryane</cp:lastModifiedBy>
  <cp:revision>112</cp:revision>
  <dcterms:created xsi:type="dcterms:W3CDTF">2019-01-14T16:39:51Z</dcterms:created>
  <dcterms:modified xsi:type="dcterms:W3CDTF">2023-10-02T20:58:10Z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1736000</vt:r8>
  </property>
  <property fmtid="{D5CDD505-2E9C-101B-9397-08002B2CF9AE}" pid="4" name="MediaServiceImageTags">
    <vt:lpwstr/>
  </property>
</Properties>
</file>